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60" r:id="rId3"/>
    <p:sldId id="259" r:id="rId4"/>
    <p:sldId id="258" r:id="rId5"/>
    <p:sldId id="261" r:id="rId6"/>
    <p:sldId id="266" r:id="rId7"/>
    <p:sldId id="267" r:id="rId8"/>
    <p:sldId id="262" r:id="rId9"/>
    <p:sldId id="263" r:id="rId10"/>
    <p:sldId id="264" r:id="rId11"/>
    <p:sldId id="265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4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103E7-585C-404E-BD69-D3311EC97CE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E06A9-53FD-47D6-8EEA-DEE48B326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5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06BB7F-60F0-421A-AD84-2B7BC32FE670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3495F-F419-4BD0-84CF-910D503F1F5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>
            <a:normAutofit fontScale="77500" lnSpcReduction="20000"/>
          </a:bodyPr>
          <a:lstStyle/>
          <a:p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Action Research Project</a:t>
            </a:r>
          </a:p>
          <a:p>
            <a:endParaRPr lang="en-US" sz="3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Adrienne J. Lorme`</a:t>
            </a:r>
          </a:p>
          <a:p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Fall 2010</a:t>
            </a:r>
          </a:p>
          <a:p>
            <a:r>
              <a:rPr lang="en-US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Education 7201</a:t>
            </a:r>
            <a:endParaRPr lang="en-US" sz="3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133600"/>
          </a:xfrm>
        </p:spPr>
        <p:txBody>
          <a:bodyPr>
            <a:noAutofit/>
          </a:bodyPr>
          <a:lstStyle/>
          <a:p>
            <a:pPr algn="l"/>
            <a:r>
              <a:rPr lang="en-US" sz="3200" dirty="0">
                <a:solidFill>
                  <a:schemeClr val="tx1"/>
                </a:solidFill>
              </a:rPr>
              <a:t>Implementing Literacy Instruction </a:t>
            </a:r>
            <a:r>
              <a:rPr lang="en-US" sz="3200" dirty="0" smtClean="0">
                <a:solidFill>
                  <a:schemeClr val="tx1"/>
                </a:solidFill>
              </a:rPr>
              <a:t>for </a:t>
            </a:r>
            <a:r>
              <a:rPr lang="en-US" sz="3200" dirty="0">
                <a:solidFill>
                  <a:schemeClr val="tx1"/>
                </a:solidFill>
              </a:rPr>
              <a:t>Students with </a:t>
            </a:r>
            <a:r>
              <a:rPr lang="en-US" sz="3200" dirty="0" smtClean="0">
                <a:solidFill>
                  <a:schemeClr val="tx1"/>
                </a:solidFill>
              </a:rPr>
              <a:t>Hearing </a:t>
            </a:r>
            <a:r>
              <a:rPr lang="en-US" sz="3200">
                <a:solidFill>
                  <a:schemeClr val="tx1"/>
                </a:solidFill>
              </a:rPr>
              <a:t>Disabilities </a:t>
            </a:r>
            <a:r>
              <a:rPr lang="en-US" sz="3200" smtClean="0">
                <a:solidFill>
                  <a:schemeClr val="tx1"/>
                </a:solidFill>
              </a:rPr>
              <a:t>by using </a:t>
            </a:r>
            <a:r>
              <a:rPr lang="en-US" sz="3200" dirty="0">
                <a:solidFill>
                  <a:schemeClr val="tx1"/>
                </a:solidFill>
              </a:rPr>
              <a:t>a Total Communication Approach and a Bilingual/Bicultural Approach.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PRO’S- Theorists/</a:t>
            </a:r>
            <a:r>
              <a:rPr lang="en-US" dirty="0" err="1" smtClean="0"/>
              <a:t>Prationers</a:t>
            </a:r>
            <a:r>
              <a:rPr lang="en-US" dirty="0" smtClean="0"/>
              <a:t> who support a TC Approach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CON’s-Theorists and who are against a TC Approach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Increases interaction with spoken language and therefore allows students to better comprehend how a word is used in a sentence.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(Mayer, 2007;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Council for Exceptional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Children, 2010; 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tudents </a:t>
            </a:r>
            <a:r>
              <a:rPr lang="en-US" dirty="0"/>
              <a:t>who used </a:t>
            </a:r>
            <a:r>
              <a:rPr lang="en-US" dirty="0" smtClean="0"/>
              <a:t>an oral approach </a:t>
            </a:r>
            <a:r>
              <a:rPr lang="en-US" dirty="0"/>
              <a:t>were able to comprehend the text better than students who were signed the text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Marschark et.al, 2009).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Signers/speakers </a:t>
            </a:r>
            <a:r>
              <a:rPr lang="en-US" dirty="0"/>
              <a:t>alter their messages to accommodate </a:t>
            </a:r>
            <a:r>
              <a:rPr lang="en-US" dirty="0" smtClean="0"/>
              <a:t>signing or speaking and therefore messages and comprehension become tangible.  </a:t>
            </a:r>
          </a:p>
          <a:p>
            <a:pPr marL="0" indent="0">
              <a:buNone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(Cerney, 2007).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9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Pro’s- Theorist and Practioners who support Bi/Bi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Con’s-Theorists and Practioners who are against Bi/BI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Helps students find and embrace their identity within the Deaf Culture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Chaleff and Ritter, 2001; Evans,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2004).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ASL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and English do not share a phonological system that is remotely similar on many levels.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Haptonstall-Nykaza &amp; Schick, 2007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dirty="0" smtClean="0"/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Students will never learn to efficiently use their residual hearing, develop speech or correct phonemes-graphemes of words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   (Lynas, 2005). 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Gives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children the maximum amount of comprehensible input and foster cognitive development that is needed for literacy.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Eisenbraun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Johnstone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Lazarus, Liu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Matchett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Moen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3000" dirty="0" err="1">
                <a:latin typeface="Times New Roman" pitchFamily="18" charset="0"/>
                <a:cs typeface="Times New Roman" pitchFamily="18" charset="0"/>
              </a:rPr>
              <a:t>Quenemoen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2009).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BI/BI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26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763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034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Strategies used for Reading Instruction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TC Approach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Fingerspelling</a:t>
            </a:r>
          </a:p>
          <a:p>
            <a:r>
              <a:rPr lang="en-US" dirty="0" smtClean="0"/>
              <a:t>Lip Reading/Speech Reading 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(Harris and Moreno, 2006). </a:t>
            </a:r>
          </a:p>
          <a:p>
            <a:r>
              <a:rPr lang="en-US" dirty="0" smtClean="0"/>
              <a:t>ASL</a:t>
            </a:r>
          </a:p>
          <a:p>
            <a:r>
              <a:rPr lang="en-US" dirty="0" smtClean="0"/>
              <a:t>Visual-Auditory Learning</a:t>
            </a:r>
          </a:p>
          <a:p>
            <a:r>
              <a:rPr lang="en-US" dirty="0" smtClean="0"/>
              <a:t>Cued Speech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Bi/Bi Approach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Fingerspelling</a:t>
            </a:r>
          </a:p>
          <a:p>
            <a:r>
              <a:rPr lang="en-US" dirty="0" smtClean="0"/>
              <a:t>ASL</a:t>
            </a:r>
          </a:p>
          <a:p>
            <a:r>
              <a:rPr lang="en-US" dirty="0" smtClean="0"/>
              <a:t>Spoken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23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Bergeron, J.P., Lederberg, A.R., Easterbrooks, S.R., Miller, E.M., &amp; Connor, C.M. (2009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1600" dirty="0"/>
              <a:t>Building the Alphabetic Principle in young children who are deaf or hard of hearing. </a:t>
            </a:r>
            <a:r>
              <a:rPr lang="en-US" sz="1600" i="1" dirty="0"/>
              <a:t>The Volta Review, 109(2-3),</a:t>
            </a:r>
            <a:r>
              <a:rPr lang="en-US" sz="1600" dirty="0"/>
              <a:t> 87-119.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Cerney, J. (2007).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Deaf education in America: Voices of children from inclusion settings.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Washington, DC: Gallaudet University Press. 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Chaleff, C &amp; Ritter, M. (2001). The use of miscue analysis with deaf readers.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Reading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Teacher, 55(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2), 190-200.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Chamberlain, C. (2006). Reading skills of deaf adults who sign: Good and poor readers compared. Unpublished doctoral dissertation, McGill University, Montreal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Donne, V., &amp; Zigmond, N. (2008). Engagement during reading instruction for students who are deaf or hard of hearing in public schools.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American Annals of the Deaf, 153(3)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294-303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Evans, C. (2004). Literacy development in deaf students: Case studies in bilingual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teaching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and learning.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American Annals of the Deaf, 149(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1), 17-30.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Harris, M &amp;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Moreno,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C. (2006). Speech reading and learning to read: A comparison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8-year-old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profoundly deaf children with good and poor reading ability.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Haptonstall-Nykaza, T &amp; Schick, B. (2007). The transition from fingerspelling to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English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print: Facilitating English decoding.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Journal of Deaf Studies and Deaf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, 12(2),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172-183.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00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Ling, D. (1988). </a:t>
            </a:r>
            <a:r>
              <a:rPr lang="en-US" sz="1600" i="1" dirty="0"/>
              <a:t>Foundations of spoken language for hearing-impaired children. </a:t>
            </a:r>
            <a:r>
              <a:rPr lang="en-US" sz="1600" dirty="0"/>
              <a:t>Washington, DC: Alexander Graham Bell Association of the Deaf. </a:t>
            </a:r>
          </a:p>
          <a:p>
            <a:r>
              <a:rPr lang="en-US" sz="1600" dirty="0"/>
              <a:t>Lynas, W. (2005). Controversies in the education of deaf children. </a:t>
            </a:r>
            <a:r>
              <a:rPr lang="en-US" sz="1600" i="1" dirty="0"/>
              <a:t>Current Paediatrics, 15, </a:t>
            </a:r>
            <a:r>
              <a:rPr lang="en-US" sz="1600" dirty="0"/>
              <a:t>200-2006</a:t>
            </a:r>
            <a:r>
              <a:rPr lang="en-US" sz="1600" dirty="0" smtClean="0"/>
              <a:t>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Marschark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M., Sapere, P., &amp; Convertino, C. (2009). Are deaf students’ reading challenges really about reading?  American Annals of the Deaf, 154(4), 357-370.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/>
              <a:t>Mayer, C. (2007). What really matters in the early literacy development of deaf </a:t>
            </a:r>
            <a:r>
              <a:rPr lang="en-US" sz="1600" dirty="0" smtClean="0"/>
              <a:t>children</a:t>
            </a:r>
            <a:r>
              <a:rPr lang="en-US" sz="1600" dirty="0"/>
              <a:t>. </a:t>
            </a:r>
            <a:r>
              <a:rPr lang="en-US" sz="1600" i="1" dirty="0"/>
              <a:t>Journal of</a:t>
            </a:r>
            <a:r>
              <a:rPr lang="en-US" sz="1600" dirty="0"/>
              <a:t> </a:t>
            </a:r>
            <a:r>
              <a:rPr lang="en-US" sz="1600" i="1" dirty="0"/>
              <a:t>Deaf Studies and Deaf Education, 12(4),</a:t>
            </a:r>
            <a:r>
              <a:rPr lang="en-US" sz="1600" dirty="0"/>
              <a:t> 411-431. </a:t>
            </a:r>
          </a:p>
          <a:p>
            <a:r>
              <a:rPr lang="en-US" sz="1600" dirty="0"/>
              <a:t>Miller, P. (2005). Reading comprehension and its relation to the quality of functional hearing: Evidence from readers with different functional hearing abilities. </a:t>
            </a:r>
            <a:r>
              <a:rPr lang="en-US" sz="1600" i="1" dirty="0"/>
              <a:t>American Annals of the Deaf, 150(3), </a:t>
            </a:r>
            <a:r>
              <a:rPr lang="en-US" sz="1600" dirty="0"/>
              <a:t>305-323.</a:t>
            </a:r>
            <a:r>
              <a:rPr lang="en-US" sz="1600" i="1" dirty="0"/>
              <a:t> </a:t>
            </a:r>
            <a:endParaRPr lang="en-US" sz="1600" i="1" dirty="0" smtClean="0"/>
          </a:p>
          <a:p>
            <a:r>
              <a:rPr lang="en-US" sz="1600" dirty="0"/>
              <a:t>Ramsey, C., &amp; </a:t>
            </a:r>
            <a:r>
              <a:rPr lang="en-US" sz="1600" dirty="0" err="1"/>
              <a:t>Padden</a:t>
            </a:r>
            <a:r>
              <a:rPr lang="en-US" sz="1600" dirty="0"/>
              <a:t>, C. (1998). Natives and newcomers: Gaining access to literacy in a classroom for deaf children. </a:t>
            </a:r>
            <a:r>
              <a:rPr lang="en-US" sz="1600" i="1" dirty="0"/>
              <a:t>Anthropology and Education Quarterly, 29(1), </a:t>
            </a:r>
            <a:r>
              <a:rPr lang="en-US" sz="1600" dirty="0"/>
              <a:t>5-24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Shankweiler, D., &amp; Liberman, (Eds.).  (1989). </a:t>
            </a:r>
            <a:r>
              <a:rPr lang="en-US" sz="1600" i="1" dirty="0"/>
              <a:t>Phonology and reading disability: Solving the reading puzzle. </a:t>
            </a:r>
            <a:r>
              <a:rPr lang="en-US" sz="1600" dirty="0"/>
              <a:t>Unknown, MI: The University of Michigan Press. </a:t>
            </a:r>
          </a:p>
          <a:p>
            <a:r>
              <a:rPr lang="en-US" sz="1600" dirty="0"/>
              <a:t>Walworth, M., Moores, D., &amp; O’Rourke, T. (1992). </a:t>
            </a:r>
            <a:r>
              <a:rPr lang="en-US" sz="1600" i="1" dirty="0"/>
              <a:t>A free hand: Enfranchising the education of deaf children</a:t>
            </a:r>
            <a:r>
              <a:rPr lang="en-US" sz="1600" dirty="0"/>
              <a:t>. Springfield Springs, MD: T.J. Publishers. 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3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Table of Contents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sz="3600" dirty="0"/>
              <a:t>•</a:t>
            </a:r>
            <a:r>
              <a:rPr lang="en-US" dirty="0"/>
              <a:t> </a:t>
            </a:r>
            <a:r>
              <a:rPr lang="en-US" b="1" dirty="0"/>
              <a:t>Abstract</a:t>
            </a:r>
          </a:p>
          <a:p>
            <a:pPr>
              <a:buNone/>
              <a:defRPr/>
            </a:pPr>
            <a:r>
              <a:rPr lang="en-US" sz="3600" dirty="0"/>
              <a:t>•</a:t>
            </a:r>
            <a:r>
              <a:rPr lang="en-US" dirty="0"/>
              <a:t> </a:t>
            </a:r>
            <a:r>
              <a:rPr lang="en-US" b="1" dirty="0"/>
              <a:t>Introduction</a:t>
            </a:r>
          </a:p>
          <a:p>
            <a:pPr>
              <a:buNone/>
              <a:defRPr/>
            </a:pPr>
            <a:r>
              <a:rPr lang="en-US" sz="3600" dirty="0"/>
              <a:t>	</a:t>
            </a:r>
            <a:r>
              <a:rPr lang="en-US" dirty="0"/>
              <a:t>-Statement of the Problem		</a:t>
            </a:r>
            <a:r>
              <a:rPr lang="en-US" dirty="0" smtClean="0"/>
              <a:t>3</a:t>
            </a:r>
          </a:p>
          <a:p>
            <a:pPr>
              <a:buNone/>
              <a:defRPr/>
            </a:pPr>
            <a:r>
              <a:rPr lang="en-US" dirty="0" smtClean="0"/>
              <a:t>    -Statement </a:t>
            </a:r>
            <a:r>
              <a:rPr lang="en-US" dirty="0"/>
              <a:t>of the </a:t>
            </a:r>
            <a:r>
              <a:rPr lang="en-US" dirty="0" smtClean="0"/>
              <a:t>Hypothesis                     4</a:t>
            </a:r>
            <a:endParaRPr lang="en-US" dirty="0"/>
          </a:p>
          <a:p>
            <a:pPr>
              <a:buNone/>
              <a:defRPr/>
            </a:pPr>
            <a:r>
              <a:rPr lang="en-US" dirty="0"/>
              <a:t>	-Review of Related Literature	</a:t>
            </a:r>
            <a:r>
              <a:rPr lang="en-US" dirty="0" smtClean="0"/>
              <a:t>           5-11</a:t>
            </a:r>
            <a:endParaRPr lang="en-US" dirty="0"/>
          </a:p>
          <a:p>
            <a:pPr>
              <a:buNone/>
              <a:defRPr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  <a:defRPr/>
            </a:pPr>
            <a:r>
              <a:rPr lang="en-US" sz="3600" dirty="0" smtClean="0"/>
              <a:t>• </a:t>
            </a:r>
            <a:r>
              <a:rPr lang="en-US" b="1" dirty="0" smtClean="0"/>
              <a:t>Method- Coming soon to a PowerPoint near you</a:t>
            </a:r>
            <a:endParaRPr lang="en-US" b="1" dirty="0"/>
          </a:p>
          <a:p>
            <a:pPr>
              <a:buNone/>
              <a:defRPr/>
            </a:pPr>
            <a:r>
              <a:rPr lang="en-US" sz="3600" dirty="0"/>
              <a:t>	</a:t>
            </a:r>
            <a:r>
              <a:rPr lang="en-US" dirty="0"/>
              <a:t>-Participants				</a:t>
            </a:r>
            <a:endParaRPr lang="en-US" dirty="0" smtClean="0"/>
          </a:p>
          <a:p>
            <a:pPr>
              <a:buNone/>
              <a:defRPr/>
            </a:pPr>
            <a:r>
              <a:rPr lang="en-US" dirty="0" smtClean="0"/>
              <a:t>	-Instruments			            </a:t>
            </a:r>
          </a:p>
          <a:p>
            <a:pPr>
              <a:buNone/>
              <a:defRPr/>
            </a:pPr>
            <a:r>
              <a:rPr lang="en-US" dirty="0"/>
              <a:t>	-Experimental Design</a:t>
            </a:r>
          </a:p>
          <a:p>
            <a:pPr>
              <a:buNone/>
              <a:defRPr/>
            </a:pPr>
            <a:r>
              <a:rPr lang="en-US" dirty="0"/>
              <a:t>	-Procedure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28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Table of </a:t>
            </a:r>
            <a:r>
              <a:rPr lang="en-US" dirty="0" smtClean="0">
                <a:solidFill>
                  <a:schemeClr val="tx1"/>
                </a:solidFill>
              </a:rPr>
              <a:t>Contents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b="1" dirty="0"/>
              <a:t>Results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b="1" dirty="0"/>
              <a:t>• Discussion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b="1" dirty="0"/>
              <a:t>• Implications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b="1" dirty="0"/>
              <a:t>• References</a:t>
            </a:r>
            <a:r>
              <a:rPr lang="en-US" sz="2800" b="1" dirty="0"/>
              <a:t>			</a:t>
            </a:r>
            <a:r>
              <a:rPr lang="en-US" sz="2000" dirty="0" smtClean="0"/>
              <a:t>12-15</a:t>
            </a:r>
            <a:endParaRPr lang="en-US" sz="2000" dirty="0"/>
          </a:p>
          <a:p>
            <a:pPr>
              <a:lnSpc>
                <a:spcPct val="90000"/>
              </a:lnSpc>
              <a:buNone/>
              <a:defRPr/>
            </a:pPr>
            <a:r>
              <a:rPr lang="en-US" b="1" dirty="0"/>
              <a:t>• Appendices</a:t>
            </a:r>
            <a:r>
              <a:rPr lang="en-US" dirty="0"/>
              <a:t>	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/>
              <a:t>	</a:t>
            </a:r>
            <a:r>
              <a:rPr lang="en-US" sz="2800" dirty="0"/>
              <a:t>-Appendix A			</a:t>
            </a:r>
            <a:endParaRPr lang="en-US" sz="2000" dirty="0" smtClean="0"/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 smtClean="0"/>
              <a:t>	-Appendix B			</a:t>
            </a:r>
            <a:endParaRPr lang="en-US" sz="2000" dirty="0" smtClean="0"/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/>
              <a:t>	-Appendix C				</a:t>
            </a:r>
            <a:r>
              <a:rPr lang="en-US" sz="2800" b="1" dirty="0"/>
              <a:t>	</a:t>
            </a:r>
            <a:endParaRPr lang="en-US" b="1" dirty="0"/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/>
              <a:t>	</a:t>
            </a:r>
            <a:r>
              <a:rPr lang="en-US" sz="2400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6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Statement of the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Problem</a:t>
            </a:r>
            <a:endParaRPr lang="en-US" b="1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Students with hearing disabilities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struggle to read and write mainly because of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their inability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to phonetically break down a written word.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This limits and delays their ability to develop acquisition of vocabulary and effectively reduces literacy opportunities normally available to their hearing counterparts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 Therefore, hearing impaired students will benefit from a more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structuralized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phonetic instruction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that allows them to use a variety of strategies that will help with vocabulary growth and comprehension. </a:t>
            </a:r>
          </a:p>
          <a:p>
            <a:pPr marL="0" indent="0">
              <a:buNone/>
            </a:pP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	 Hearing impaired students are taught how to read by a variety of approaches such as: Total Communication and Bilingual/Bicultural.  Both approaches incorporates phonics by using ASL and spoken language but use different instructional strategies. </a:t>
            </a: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74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Statement of the Hypothesis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	The same reading lessons will be taught to two classes at School X, in New York City. Students who are taught using a TC approach will perform better than students using a Bi/Bi Approach. Students using a TC approach will demonstrate higher </a:t>
            </a:r>
            <a:r>
              <a:rPr lang="en-US" b="1" smtClean="0"/>
              <a:t>vocabulary acquisition </a:t>
            </a:r>
            <a:r>
              <a:rPr lang="en-US" b="1" dirty="0" smtClean="0"/>
              <a:t>and comprehension than those using a Bi/Bi approach.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6947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35280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6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Allows students to blend speech, ASL, and lip reading together. 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cap="none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6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Students can switch back and forth between these methods in order to use the best approach to help them comprehend the text</a:t>
            </a:r>
            <a:r>
              <a:rPr lang="en-US" sz="2600" cap="none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2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Walworth,</a:t>
            </a:r>
            <a:r>
              <a:rPr lang="en-US" sz="1200" dirty="0"/>
              <a:t> </a:t>
            </a:r>
            <a:r>
              <a:rPr lang="en-US" sz="1200" b="0" dirty="0">
                <a:solidFill>
                  <a:schemeClr val="tx1"/>
                </a:solidFill>
              </a:rPr>
              <a:t>Moores</a:t>
            </a:r>
            <a:r>
              <a:rPr lang="en-US" sz="1200" b="0" dirty="0" smtClean="0">
                <a:solidFill>
                  <a:schemeClr val="tx1"/>
                </a:solidFill>
              </a:rPr>
              <a:t>, &amp; O’Rourke</a:t>
            </a:r>
            <a:r>
              <a:rPr lang="en-US" sz="1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1992). </a:t>
            </a:r>
            <a:endParaRPr lang="en-US" sz="1200" b="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 is the Total Communication Approach?</a:t>
            </a:r>
            <a:endParaRPr 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5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251460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4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hildren </a:t>
            </a:r>
            <a:r>
              <a:rPr lang="en-US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learn to sign first and then later learn Spoken English.  </a:t>
            </a:r>
          </a:p>
          <a:p>
            <a:pPr algn="l"/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(Ramsey &amp; </a:t>
            </a:r>
            <a:r>
              <a:rPr lang="en-US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Padden</a:t>
            </a:r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1998;) </a:t>
            </a:r>
          </a:p>
          <a:p>
            <a:pPr algn="l"/>
            <a:endParaRPr lang="en-US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the Bi/Bi Approach?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699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Review of the Literature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Importance of Phonic Instruction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2895600" y="457200"/>
            <a:ext cx="5867400" cy="5943600"/>
          </a:xfrm>
        </p:spPr>
        <p:txBody>
          <a:bodyPr>
            <a:noAutofit/>
          </a:bodyPr>
          <a:lstStyle/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Children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 hearing disabilities have weak phonological awareness of the alphabet and this weakness correlates to their inadequacy with reading. </a:t>
            </a:r>
          </a:p>
          <a:p>
            <a:pPr marL="0" indent="0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(Bergeron, Lederberg, Easterbrooks, Miller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&amp; Connor,  2009). </a:t>
            </a: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Phonic  instruction leads to language acquisition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indent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(Ling, 1988).</a:t>
            </a: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elps students develop an understanding of how words are  used in sentences.  </a:t>
            </a:r>
          </a:p>
          <a:p>
            <a:pPr marL="0" indent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(Shankweiler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Liberman,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1989).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xperiences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in linguistics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increases their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knowledge of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how words should be read in a sentence.</a:t>
            </a:r>
          </a:p>
          <a:p>
            <a:pPr marL="0" indent="0">
              <a:buNone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(Marschark,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Sapere,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&amp; Convertino, 2009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0" indent="0"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Helps students develop a 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face-to-face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form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of their spoken language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Mayer, 2007).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52800"/>
            <a:ext cx="2667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544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2362200" cy="1524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TC and Bi/Bi approach incorporating Phonics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2209801"/>
            <a:ext cx="2362200" cy="4038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Researchers and Theorists who are against both approaches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tudents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fall behind in reading because they are not given adequate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reading time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to comprehend the material.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(Donne &amp; Zigmond, 2008).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earing impaired students lag in reading because they often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metacognitive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skills and syntactic knowledge.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(Miller, 2005).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dirty="0" smtClean="0"/>
              <a:t>Reading  development </a:t>
            </a:r>
            <a:r>
              <a:rPr lang="en-US" sz="1800" b="1" dirty="0"/>
              <a:t>is contingent on a fully developed primary </a:t>
            </a:r>
            <a:r>
              <a:rPr lang="en-US" sz="1800" b="1" dirty="0" smtClean="0"/>
              <a:t>language. Therefore, incomplete </a:t>
            </a:r>
            <a:r>
              <a:rPr lang="en-US" sz="1800" b="1" dirty="0"/>
              <a:t>or inconsistent signed or spoken language may affect the development of reading proficiency. </a:t>
            </a:r>
            <a:r>
              <a:rPr lang="en-US" sz="1800" b="1" dirty="0" smtClean="0"/>
              <a:t> </a:t>
            </a:r>
          </a:p>
          <a:p>
            <a:pPr marL="0" indent="0">
              <a:buNone/>
            </a:pPr>
            <a:r>
              <a:rPr lang="en-US" sz="1800" dirty="0" smtClean="0"/>
              <a:t>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Chamberlain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2002).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27432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960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991</TotalTime>
  <Words>1139</Words>
  <Application>Microsoft Office PowerPoint</Application>
  <PresentationFormat>On-screen Show (4:3)</PresentationFormat>
  <Paragraphs>128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Implementing Literacy Instruction for Students with Hearing Disabilities by using a Total Communication Approach and a Bilingual/Bicultural Approach.</vt:lpstr>
      <vt:lpstr>Table of Contents</vt:lpstr>
      <vt:lpstr>Table of Contents</vt:lpstr>
      <vt:lpstr>Statement of the Problem</vt:lpstr>
      <vt:lpstr>Statement of the Hypothesis </vt:lpstr>
      <vt:lpstr>What is the Total Communication Approach?</vt:lpstr>
      <vt:lpstr>What is the Bi/Bi Approach?</vt:lpstr>
      <vt:lpstr>Review of the Literature</vt:lpstr>
      <vt:lpstr>TC and Bi/Bi approach incorporating Phonics </vt:lpstr>
      <vt:lpstr>TC Approach</vt:lpstr>
      <vt:lpstr>BI/BI Approach</vt:lpstr>
      <vt:lpstr>PowerPoint Presentation</vt:lpstr>
      <vt:lpstr>Strategies used for Reading Instruction</vt:lpstr>
      <vt:lpstr>References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Literacy Instruction for Students with Hearing Disabilities</dc:title>
  <dc:creator>Adrienne</dc:creator>
  <cp:lastModifiedBy>Adrienne</cp:lastModifiedBy>
  <cp:revision>41</cp:revision>
  <dcterms:created xsi:type="dcterms:W3CDTF">2010-10-16T18:51:07Z</dcterms:created>
  <dcterms:modified xsi:type="dcterms:W3CDTF">2010-10-19T01:01:01Z</dcterms:modified>
</cp:coreProperties>
</file>